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7" Type="http://schemas.openxmlformats.org/officeDocument/2006/relationships/hyperlink" Target="https://www.dsp-weimich.com/digital-signal-processing/fast-fourier-transform-fft-and-their-c-realizations-using-the-octave-gnu-tool/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iTMn0Kt18tg?si=ALvBGdbRHAhiaNpE" TargetMode="External"/><Relationship Id="rId5" Type="http://schemas.openxmlformats.org/officeDocument/2006/relationships/hyperlink" Target="https://www.youtube.com/watch?v=nmgFG7PUHfo" TargetMode="External"/><Relationship Id="rId4" Type="http://schemas.openxmlformats.org/officeDocument/2006/relationships/hyperlink" Target="https://en.wikipedia.org/wiki/Butterfly_diagra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77045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Perhaps the most important reason for using the Fourier transform is </a:t>
                </a:r>
                <a:r>
                  <a:rPr lang="en-US" b="1" dirty="0">
                    <a:effectLst/>
                  </a:rPr>
                  <a:t>to </a:t>
                </a:r>
                <a:r>
                  <a:rPr lang="en-US" b="1" dirty="0" smtClean="0">
                    <a:effectLst/>
                  </a:rPr>
                  <a:t>reduce the </a:t>
                </a:r>
                <a:r>
                  <a:rPr lang="en-US" b="1" dirty="0" smtClean="0">
                    <a:effectLst/>
                  </a:rPr>
                  <a:t>Noise (</a:t>
                </a:r>
                <a:r>
                  <a:rPr lang="en-US" b="1" dirty="0" err="1" smtClean="0">
                    <a:effectLst/>
                  </a:rPr>
                  <a:t>denoising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/>
                  <a:t>.</a:t>
                </a:r>
                <a:r>
                  <a:rPr lang="fa-IR" dirty="0" smtClean="0"/>
                  <a:t>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signal processing, </a:t>
                </a:r>
                <a:r>
                  <a:rPr lang="en-US" b="1" dirty="0"/>
                  <a:t>Noise</a:t>
                </a:r>
                <a:r>
                  <a:rPr lang="en-US" dirty="0"/>
                  <a:t> is a general term</a:t>
                </a:r>
                <a:r>
                  <a:rPr lang="fa-IR" dirty="0"/>
                  <a:t> </a:t>
                </a:r>
                <a:r>
                  <a:rPr lang="en-US" dirty="0" smtClean="0"/>
                  <a:t>for </a:t>
                </a:r>
                <a:r>
                  <a:rPr lang="en-US" dirty="0"/>
                  <a:t>unwanted (in general, unknown) modifications that a signal may suffer during capture, storage, transmission, processing, or conversion.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Two </a:t>
                </a:r>
                <a:r>
                  <a:rPr lang="en-US" dirty="0" smtClean="0"/>
                  <a:t>of the best ways </a:t>
                </a:r>
                <a:r>
                  <a:rPr lang="en-US" dirty="0"/>
                  <a:t>to remove signal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denoising</a:t>
                </a:r>
                <a:r>
                  <a:rPr lang="en-US" dirty="0"/>
                  <a:t>)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Modulation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Filtering</a:t>
                </a:r>
                <a:r>
                  <a:rPr lang="en-US" dirty="0" smtClean="0"/>
                  <a:t>. </a:t>
                </a:r>
                <a:endParaRPr lang="en-US" dirty="0" smtClean="0"/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Modulation </a:t>
                </a:r>
                <a:r>
                  <a:rPr lang="en-US" b="1" dirty="0" smtClean="0"/>
                  <a:t>is </a:t>
                </a:r>
                <a:r>
                  <a:rPr lang="en-US" b="1" dirty="0"/>
                  <a:t>the encoding of </a:t>
                </a:r>
                <a:r>
                  <a:rPr lang="en-US" b="1" dirty="0" smtClean="0"/>
                  <a:t>information of a signal </a:t>
                </a:r>
                <a:r>
                  <a:rPr lang="en-US" b="1" dirty="0"/>
                  <a:t>in a carrier </a:t>
                </a:r>
                <a:r>
                  <a:rPr lang="en-US" b="1" dirty="0" smtClean="0"/>
                  <a:t>wave</a:t>
                </a:r>
                <a:r>
                  <a:rPr lang="fa-IR" b="1" dirty="0" smtClean="0"/>
                  <a:t> </a:t>
                </a:r>
                <a:r>
                  <a:rPr lang="en-US" b="1" dirty="0" smtClean="0"/>
                  <a:t>by </a:t>
                </a:r>
                <a:r>
                  <a:rPr lang="en-US" b="1" dirty="0"/>
                  <a:t>varying</a:t>
                </a:r>
                <a:r>
                  <a:rPr lang="fa-IR" b="1" dirty="0"/>
                  <a:t> </a:t>
                </a:r>
                <a:r>
                  <a:rPr lang="en-US" b="1" dirty="0" smtClean="0"/>
                  <a:t>(</a:t>
                </a:r>
                <a:r>
                  <a:rPr lang="en-US" b="1" dirty="0"/>
                  <a:t>usually increasing) </a:t>
                </a:r>
                <a:r>
                  <a:rPr lang="en-US" b="1" dirty="0" smtClean="0"/>
                  <a:t>one of </a:t>
                </a:r>
                <a:r>
                  <a:rPr lang="en-US" b="1" dirty="0"/>
                  <a:t>the </a:t>
                </a:r>
                <a:r>
                  <a:rPr lang="en-US" b="1" dirty="0" smtClean="0"/>
                  <a:t>characteristics </a:t>
                </a:r>
                <a:r>
                  <a:rPr lang="en-US" b="1" dirty="0"/>
                  <a:t>of </a:t>
                </a:r>
                <a:r>
                  <a:rPr lang="en-US" b="1" dirty="0" smtClean="0"/>
                  <a:t>our signal </a:t>
                </a:r>
                <a:r>
                  <a:rPr lang="en-US" b="1" dirty="0"/>
                  <a:t>wave; </a:t>
                </a:r>
                <a:endParaRPr lang="en-US" b="1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effectLst/>
                  </a:rPr>
                  <a:t>Wave </a:t>
                </a:r>
                <a:r>
                  <a:rPr lang="en-US" b="1" dirty="0" smtClean="0">
                    <a:effectLst/>
                  </a:rPr>
                  <a:t>characteristics</a:t>
                </a:r>
                <a:r>
                  <a:rPr lang="en-US" dirty="0" smtClean="0">
                    <a:effectLst/>
                  </a:rPr>
                  <a:t>: Amplitude, Frequency, Wavelength, </a:t>
                </a:r>
                <a:r>
                  <a:rPr lang="en-US" dirty="0">
                    <a:effectLst/>
                  </a:rPr>
                  <a:t>Time </a:t>
                </a:r>
                <a:r>
                  <a:rPr lang="en-US" dirty="0" smtClean="0">
                    <a:effectLst/>
                  </a:rPr>
                  <a:t>Period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effectLst/>
                  </a:rPr>
                  <a:t> Wavelength</a:t>
                </a:r>
                <a:r>
                  <a:rPr lang="en-US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  <a:endParaRPr lang="en-US" dirty="0" smtClean="0">
                  <a:effectLst/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One </a:t>
                </a:r>
                <a:r>
                  <a:rPr lang="en-US" dirty="0" smtClean="0"/>
                  <a:t>of the best modulations is </a:t>
                </a:r>
                <a:r>
                  <a:rPr lang="en-US" b="1" dirty="0" smtClean="0"/>
                  <a:t>Frequency Modulation (FM)</a:t>
                </a:r>
                <a:r>
                  <a:rPr lang="en-US" dirty="0" smtClean="0"/>
                  <a:t>; As you know, </a:t>
                </a:r>
                <a:r>
                  <a:rPr lang="en-US" dirty="0"/>
                  <a:t>most music is played through FM (Frequency Modulation) </a:t>
                </a:r>
                <a:r>
                  <a:rPr lang="en-US" dirty="0" smtClean="0"/>
                  <a:t>radio in which we call </a:t>
                </a:r>
                <a:r>
                  <a:rPr lang="en-US" b="1" dirty="0" smtClean="0"/>
                  <a:t>FM wave</a:t>
                </a:r>
                <a:r>
                  <a:rPr lang="en-US" dirty="0" smtClean="0"/>
                  <a:t>.</a:t>
                </a:r>
                <a:endParaRPr lang="en-US" b="1" dirty="0"/>
              </a:p>
            </p:txBody>
          </p:sp>
        </mc:Choice>
        <mc:Fallback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  <a:blipFill>
                <a:blip r:embed="rId2"/>
                <a:stretch>
                  <a:fillRect l="-559" t="-675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16749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Frequency </a:t>
                </a:r>
                <a:r>
                  <a:rPr lang="en-US" b="1" dirty="0" smtClean="0">
                    <a:effectLst/>
                  </a:rPr>
                  <a:t>modulation (FM) </a:t>
                </a:r>
                <a:r>
                  <a:rPr lang="en-US" b="1" dirty="0">
                    <a:effectLst/>
                  </a:rPr>
                  <a:t>is the encoding of information in a carrier wave by </a:t>
                </a:r>
                <a:r>
                  <a:rPr lang="en-US" b="1" dirty="0" smtClean="0">
                    <a:effectLst/>
                  </a:rPr>
                  <a:t>varying</a:t>
                </a:r>
                <a:r>
                  <a:rPr lang="fa-IR" b="1" dirty="0" smtClean="0">
                    <a:effectLst/>
                  </a:rPr>
                  <a:t> </a:t>
                </a:r>
                <a:r>
                  <a:rPr lang="en-US" b="1" dirty="0" smtClean="0">
                    <a:effectLst/>
                  </a:rPr>
                  <a:t>(usually increasing) </a:t>
                </a:r>
                <a:r>
                  <a:rPr lang="en-US" b="1" dirty="0">
                    <a:effectLst/>
                  </a:rPr>
                  <a:t>the frequency of the </a:t>
                </a:r>
                <a:r>
                  <a:rPr lang="en-US" b="1" dirty="0" smtClean="0">
                    <a:effectLst/>
                  </a:rPr>
                  <a:t>wave</a:t>
                </a:r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sz="24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550" t="-695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</a:t>
            </a:r>
            <a:r>
              <a:rPr lang="en-US" sz="1800" dirty="0" smtClean="0"/>
              <a:t>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 smtClean="0"/>
                  <a:t>Often in </a:t>
                </a:r>
                <a:r>
                  <a:rPr lang="en-US" sz="1600" b="1" dirty="0"/>
                  <a:t>Digital Signal Processing </a:t>
                </a:r>
                <a:r>
                  <a:rPr lang="en-US" sz="1600" dirty="0"/>
                  <a:t>applications it is necessary to estimate the signal spectrum, or vice versa, knowing the signal spectrum calculate the signal </a:t>
                </a:r>
                <a:r>
                  <a:rPr lang="en-US" sz="1600" dirty="0" smtClean="0"/>
                  <a:t>itself.</a:t>
                </a:r>
                <a:r>
                  <a:rPr lang="fa-IR" sz="1600" dirty="0" smtClean="0"/>
                  <a:t>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this purpose digital technology uses the Discrete Fourier Transform (DFT) and Inverse Discrete Fourier </a:t>
                </a:r>
                <a:r>
                  <a:rPr lang="en-US" sz="1600" dirty="0" smtClean="0"/>
                  <a:t>Transform (IDFT</a:t>
                </a:r>
                <a:r>
                  <a:rPr lang="en-US" sz="1600" dirty="0"/>
                  <a:t>), which are described by </a:t>
                </a:r>
                <a:r>
                  <a:rPr lang="en-US" sz="1600" dirty="0" smtClean="0"/>
                  <a:t>formulas of DFT and IDFT.</a:t>
                </a:r>
                <a:endParaRPr lang="fa-IR" sz="1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</a:t>
                </a:r>
                <a:r>
                  <a:rPr lang="en-US" dirty="0" smtClean="0"/>
                  <a:t>;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An </a:t>
                </a:r>
                <a:r>
                  <a:rPr lang="en-US" sz="1800" dirty="0"/>
                  <a:t>FFT rapidly computes such transformations by factorizing the DFT matrix into </a:t>
                </a:r>
                <a:r>
                  <a:rPr lang="en-US" sz="1800" dirty="0" smtClean="0"/>
                  <a:t> a </a:t>
                </a:r>
                <a:r>
                  <a:rPr lang="en-US" sz="1800" dirty="0"/>
                  <a:t>product of sparse (mostly zero) factors. As a result, it manages to reduce the complexity of computing the DFT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which </a:t>
                </a:r>
                <a:r>
                  <a:rPr lang="en-US" sz="1800" dirty="0"/>
                  <a:t>arises </a:t>
                </a:r>
                <a:r>
                  <a:rPr lang="en-US" sz="1800" dirty="0" smtClean="0"/>
                  <a:t>if </a:t>
                </a:r>
                <a:r>
                  <a:rPr lang="en-US" sz="1800" dirty="0"/>
                  <a:t>we simplify the definition of DFT, </a:t>
                </a: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is the data size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may be in the thousands or millions. many FFT algorithms are much </a:t>
                </a:r>
                <a:r>
                  <a:rPr lang="en-US" sz="1800" dirty="0" smtClean="0"/>
                  <a:t>   more </a:t>
                </a:r>
                <a:r>
                  <a:rPr lang="en-US" sz="1800" dirty="0"/>
                  <a:t>accurate than evaluating the DFT definition directly or indirectly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There </a:t>
                </a:r>
                <a:r>
                  <a:rPr lang="en-US" sz="1800" dirty="0">
                    <a:effectLst/>
                  </a:rPr>
                  <a:t>are many different FFT algorithms based on a wide range of published </a:t>
                </a:r>
                <a:r>
                  <a:rPr lang="en-US" sz="1800" dirty="0" smtClean="0">
                    <a:effectLst/>
                  </a:rPr>
                  <a:t>theories; 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Here we review one of them that named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486" t="-36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1" y="1360153"/>
            <a:ext cx="11493339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</a:t>
            </a:r>
            <a:r>
              <a:rPr lang="fa-IR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radix-2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</a:t>
            </a:r>
            <a:r>
              <a:rPr lang="en-US" sz="1800" dirty="0" smtClean="0">
                <a:effectLst/>
              </a:rPr>
              <a:t>occurrence</a:t>
            </a:r>
            <a:r>
              <a:rPr lang="fa-IR" sz="1800" dirty="0" smtClean="0">
                <a:effectLst/>
              </a:rPr>
              <a:t>         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>
                <a:effectLst/>
              </a:rPr>
              <a:t>in print </a:t>
            </a:r>
            <a:r>
              <a:rPr lang="en-US" sz="1800" dirty="0" smtClean="0">
                <a:effectLst/>
              </a:rPr>
              <a:t>of</a:t>
            </a:r>
            <a:r>
              <a:rPr lang="fa-IR" sz="180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the </a:t>
            </a:r>
            <a:r>
              <a:rPr lang="en-US" sz="1800" dirty="0">
                <a:effectLst/>
              </a:rPr>
              <a:t>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1" y="3422708"/>
            <a:ext cx="2022561" cy="2852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566781" y="5768470"/>
            <a:ext cx="2177109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2016</a:t>
            </a:r>
            <a:endParaRPr lang="en-US" sz="1600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</p:spPr>
            <p:txBody>
              <a:bodyPr anchor="ctr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Most commonly, the term "butterfly" appears in the context of </a:t>
                </a:r>
                <a:r>
                  <a:rPr lang="en-US" sz="1800" dirty="0" smtClean="0">
                    <a:effectLst/>
                  </a:rPr>
                  <a:t>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</a:t>
                </a:r>
                <a:endParaRPr lang="fa-IR" sz="1800" dirty="0" smtClean="0">
                  <a:effectLst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dirty="0" smtClean="0">
                    <a:effectLst/>
                  </a:rPr>
                  <a:t>James William </a:t>
                </a:r>
                <a:r>
                  <a:rPr lang="en-US" sz="1800" b="1" dirty="0">
                    <a:effectLst/>
                  </a:rPr>
                  <a:t>Cooley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John </a:t>
                </a:r>
                <a:r>
                  <a:rPr lang="en-US" b="1" dirty="0" smtClean="0">
                    <a:effectLst/>
                  </a:rPr>
                  <a:t>Tukey</a:t>
                </a:r>
                <a:r>
                  <a:rPr lang="en-US" sz="1800" dirty="0" smtClean="0">
                    <a:effectLst/>
                  </a:rPr>
                  <a:t>.</a:t>
                </a:r>
                <a:r>
                  <a:rPr lang="en-US" sz="1600" dirty="0" smtClean="0"/>
                  <a:t>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3"/>
                  </a:rPr>
                  <a:t>1</a:t>
                </a:r>
                <a:r>
                  <a:rPr lang="en-US" sz="1600" dirty="0" smtClean="0"/>
                  <a:t>][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4"/>
                  </a:rPr>
                  <a:t>2</a:t>
                </a:r>
                <a:r>
                  <a:rPr lang="en-US" sz="1600" dirty="0" smtClean="0"/>
                  <a:t>]</a:t>
                </a:r>
                <a:endParaRPr lang="fa-IR" sz="1600" dirty="0" smtClean="0">
                  <a:effectLst/>
                </a:endParaRPr>
              </a:p>
            </p:txBody>
          </p:sp>
        </mc:Choice>
        <mc:Fallback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  <a:blipFill>
                <a:blip r:embed="rId5"/>
                <a:stretch>
                  <a:fillRect l="-584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3514987"/>
            <a:ext cx="2291729" cy="2841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7036452" y="5819290"/>
            <a:ext cx="2508307" cy="645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6" y="3138603"/>
            <a:ext cx="265223" cy="5947796"/>
          </a:xfrm>
          <a:prstGeom prst="leftBrace">
            <a:avLst>
              <a:gd name="adj1" fmla="val 87408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7941435" y="6084958"/>
            <a:ext cx="98163" cy="444621"/>
          </a:xfrm>
          <a:prstGeom prst="leftBrace">
            <a:avLst>
              <a:gd name="adj1" fmla="val 53972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077110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endParaRPr lang="en-US" sz="1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20" y="3742554"/>
            <a:ext cx="5311516" cy="13270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95126" y="2993793"/>
            <a:ext cx="6161314" cy="3864207"/>
          </a:xfrm>
        </p:spPr>
        <p:txBody>
          <a:bodyPr/>
          <a:lstStyle/>
          <a:p>
            <a:r>
              <a:rPr lang="en-US" sz="2800" b="1" dirty="0" err="1" smtClean="0"/>
              <a:t>Faradars</a:t>
            </a:r>
            <a:r>
              <a:rPr lang="en-US" sz="2800" b="1" dirty="0" smtClean="0"/>
              <a:t> – </a:t>
            </a:r>
            <a:r>
              <a:rPr lang="en-US" sz="2800" b="1" dirty="0" smtClean="0"/>
              <a:t>FFT[</a:t>
            </a:r>
            <a:r>
              <a:rPr lang="en-US" sz="2800" b="1" dirty="0" smtClean="0">
                <a:hlinkClick r:id="rId2"/>
              </a:rPr>
              <a:t>1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Wikipedia – </a:t>
            </a:r>
            <a:r>
              <a:rPr lang="en-US" sz="2800" b="1" dirty="0" smtClean="0"/>
              <a:t>FFT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3"/>
              </a:rPr>
              <a:t>1</a:t>
            </a:r>
            <a:r>
              <a:rPr lang="en-US" sz="2800" b="1" dirty="0" smtClean="0"/>
              <a:t>], Butterfly </a:t>
            </a:r>
            <a:r>
              <a:rPr lang="en-US" sz="2800" b="1" dirty="0" err="1" smtClean="0"/>
              <a:t>Alg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4"/>
              </a:rPr>
              <a:t>2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err="1" smtClean="0"/>
              <a:t>Youtube</a:t>
            </a:r>
            <a:r>
              <a:rPr lang="en-US" sz="2800" b="1" dirty="0" smtClean="0"/>
              <a:t> – Most Important Algorithm of all </a:t>
            </a:r>
            <a:r>
              <a:rPr lang="en-US" sz="2800" b="1" dirty="0" smtClean="0"/>
              <a:t>time[</a:t>
            </a:r>
            <a:r>
              <a:rPr lang="en-US" sz="2800" b="1" dirty="0" smtClean="0">
                <a:hlinkClick r:id="rId5"/>
              </a:rPr>
              <a:t>1</a:t>
            </a:r>
            <a:r>
              <a:rPr lang="en-US" sz="2800" b="1" dirty="0" smtClean="0"/>
              <a:t>], MIT </a:t>
            </a:r>
            <a:r>
              <a:rPr lang="en-US" sz="2800" b="1" dirty="0" smtClean="0"/>
              <a:t>Course about Divide and Conquer for </a:t>
            </a:r>
            <a:r>
              <a:rPr lang="en-US" sz="2800" b="1" dirty="0" smtClean="0"/>
              <a:t>FFT[</a:t>
            </a:r>
            <a:r>
              <a:rPr lang="en-US" sz="2800" b="1" dirty="0" smtClean="0">
                <a:hlinkClick r:id="rId6"/>
              </a:rPr>
              <a:t>2</a:t>
            </a:r>
            <a:r>
              <a:rPr lang="en-US" sz="2800" b="1" dirty="0" smtClean="0"/>
              <a:t>]</a:t>
            </a:r>
            <a:endParaRPr lang="en-US" sz="2800" b="1" dirty="0" smtClean="0"/>
          </a:p>
          <a:p>
            <a:r>
              <a:rPr lang="en-US" sz="2800" b="1" dirty="0" smtClean="0"/>
              <a:t>DSP-</a:t>
            </a:r>
            <a:r>
              <a:rPr lang="en-US" sz="2800" b="1" dirty="0" err="1" smtClean="0"/>
              <a:t>Weimich</a:t>
            </a:r>
            <a:r>
              <a:rPr lang="en-US" sz="2800" b="1" dirty="0" smtClean="0"/>
              <a:t> – </a:t>
            </a:r>
            <a:r>
              <a:rPr lang="en-US" sz="2800" b="1" dirty="0" smtClean="0"/>
              <a:t>F</a:t>
            </a:r>
            <a:r>
              <a:rPr lang="en-US" sz="2800" b="1" dirty="0" smtClean="0"/>
              <a:t>ast Fourier Transform and their C realizations using the octave gnu tool[</a:t>
            </a:r>
            <a:r>
              <a:rPr lang="en-US" sz="2800" b="1" dirty="0" smtClean="0">
                <a:hlinkClick r:id="rId7"/>
              </a:rPr>
              <a:t>1</a:t>
            </a:r>
            <a:r>
              <a:rPr lang="en-US" sz="2800" b="1" dirty="0" smtClean="0"/>
              <a:t>]</a:t>
            </a:r>
            <a:endParaRPr lang="en-US" sz="2800" b="1" dirty="0" smtClean="0"/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99720" y="5069585"/>
            <a:ext cx="5311516" cy="931505"/>
          </a:xfrm>
        </p:spPr>
        <p:txBody>
          <a:bodyPr/>
          <a:lstStyle/>
          <a:p>
            <a:r>
              <a:rPr lang="en-US" dirty="0" smtClean="0"/>
              <a:t>The most used </a:t>
            </a:r>
            <a:r>
              <a:rPr lang="en-US" dirty="0" smtClean="0"/>
              <a:t>references </a:t>
            </a:r>
            <a:r>
              <a:rPr lang="en-US" dirty="0" smtClean="0"/>
              <a:t>in</a:t>
            </a:r>
            <a:r>
              <a:rPr lang="en-US" dirty="0" smtClean="0"/>
              <a:t> </a:t>
            </a:r>
            <a:r>
              <a:rPr lang="en-US" dirty="0" smtClean="0"/>
              <a:t>this </a:t>
            </a:r>
            <a:r>
              <a:rPr lang="en-US" dirty="0" smtClean="0"/>
              <a:t>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872455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17308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special form of this signal is the digital </a:t>
            </a:r>
            <a:r>
              <a:rPr lang="en-US" dirty="0" smtClean="0"/>
              <a:t>signal that </a:t>
            </a:r>
            <a:r>
              <a:rPr lang="en-US" dirty="0"/>
              <a:t>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  <a:endParaRPr lang="en-US" sz="1800" dirty="0" smtClean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/>
              </a:rPr>
              <a:t>The </a:t>
            </a:r>
            <a:r>
              <a:rPr lang="en-US" sz="1800" dirty="0" smtClean="0">
                <a:effectLst/>
              </a:rPr>
              <a:t>Fourier transform actually uses the principle that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58" y="3831522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831522"/>
            <a:ext cx="4949778" cy="2631890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</a:t>
                </a:r>
                <a:r>
                  <a:rPr lang="en-US" sz="1800" b="1" dirty="0" smtClean="0"/>
                  <a:t>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purl.org/dc/dcmitype/"/>
    <ds:schemaRef ds:uri="http://schemas.openxmlformats.org/package/2006/metadata/core-properties"/>
    <ds:schemaRef ds:uri="http://purl.org/dc/terms/"/>
    <ds:schemaRef ds:uri="16c05727-aa75-4e4a-9b5f-8a80a1165891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1693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2023-12-01T10:42:40Z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